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notesMasterIdLst>
    <p:notesMasterId r:id="rId9"/>
  </p:notesMasterIdLst>
  <p:sldIdLst>
    <p:sldId id="256" r:id="rId2"/>
    <p:sldId id="264" r:id="rId3"/>
    <p:sldId id="266" r:id="rId4"/>
    <p:sldId id="262" r:id="rId5"/>
    <p:sldId id="261" r:id="rId6"/>
    <p:sldId id="263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AE2A8-4BC0-42E6-B461-F6548F37F22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074A1-D8A1-486B-9BF0-D983BADBF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34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legal and financial considerations if you are in a long term relationship</a:t>
            </a:r>
          </a:p>
          <a:p>
            <a:r>
              <a:rPr lang="en-US" dirty="0"/>
              <a:t>Cohabitation is on the rise</a:t>
            </a:r>
          </a:p>
          <a:p>
            <a:r>
              <a:rPr lang="en-US" dirty="0"/>
              <a:t>No common law marriage in NY- defined as couples who hold themselves out as married but have not legally wed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unmarried couples in New York involves addressing unique considerations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074A1-D8A1-486B-9BF0-D983BADBF3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5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074A1-D8A1-486B-9BF0-D983BADBF3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7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intestacy laws</a:t>
            </a:r>
          </a:p>
          <a:p>
            <a:pPr marL="138047" indent="-138047" defTabSz="368129">
              <a:spcAft>
                <a:spcPts val="322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Protect assets and ensure their smooth transfer to the beneficiaries that you want</a:t>
            </a:r>
          </a:p>
          <a:p>
            <a:pPr marL="138047" indent="-138047" defTabSz="368129">
              <a:spcAft>
                <a:spcPts val="322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Lessen conflict - common mistakes in estate planning can lead to financial loss, family conflicts, and legal complications.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074A1-D8A1-486B-9BF0-D983BADBF3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70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Wills: Purpose, creation, and importance</a:t>
            </a:r>
          </a:p>
          <a:p>
            <a:r>
              <a:rPr lang="en-US" dirty="0"/>
              <a:t>Trusts: Types, benefits, and how they can protect assets</a:t>
            </a:r>
          </a:p>
          <a:p>
            <a:r>
              <a:rPr lang="en-US" dirty="0"/>
              <a:t>Power of Attorney: Financial and healthcare decision-making</a:t>
            </a:r>
          </a:p>
          <a:p>
            <a:r>
              <a:rPr lang="en-US" dirty="0"/>
              <a:t>Health Care Proxy and Living Will: Medical directives and end-of-life decisions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074A1-D8A1-486B-9BF0-D983BADBF3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Wills: Purpose, creation, and importance</a:t>
            </a:r>
          </a:p>
          <a:p>
            <a:r>
              <a:rPr lang="en-US" dirty="0"/>
              <a:t>Trusts: Types, benefits, and how they can protect assets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074A1-D8A1-486B-9BF0-D983BADBF3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0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9" y="889820"/>
            <a:ext cx="9989575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9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46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3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8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6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9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4" y="1709740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4589465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2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7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58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9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40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4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40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4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5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5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81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90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90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27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90" y="1066802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90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2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7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7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9" y="6356352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90" y="6356352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2"/>
            <a:ext cx="6723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13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05" r:id="rId6"/>
    <p:sldLayoutId id="2147483801" r:id="rId7"/>
    <p:sldLayoutId id="2147483802" r:id="rId8"/>
    <p:sldLayoutId id="2147483803" r:id="rId9"/>
    <p:sldLayoutId id="2147483804" r:id="rId10"/>
    <p:sldLayoutId id="2147483806" r:id="rId11"/>
  </p:sldLayoutIdLst>
  <p:hf sldNum="0"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4000" kern="1200" cap="all" spc="3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Old couple in wedding">
            <a:extLst>
              <a:ext uri="{FF2B5EF4-FFF2-40B4-BE49-F238E27FC236}">
                <a16:creationId xmlns:a16="http://schemas.microsoft.com/office/drawing/2014/main" id="{1D52CDEF-2A6E-3D0E-146F-14DCE05FD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" b="6055"/>
          <a:stretch/>
        </p:blipFill>
        <p:spPr>
          <a:xfrm>
            <a:off x="1" y="11"/>
            <a:ext cx="12192000" cy="685798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DAD5A-079C-0483-B764-A5AACBD50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3542" y="990600"/>
            <a:ext cx="5619055" cy="4849091"/>
          </a:xfrm>
        </p:spPr>
        <p:txBody>
          <a:bodyPr anchor="ctr">
            <a:normAutofit fontScale="90000"/>
          </a:bodyPr>
          <a:lstStyle/>
          <a:p>
            <a:pPr algn="r">
              <a:lnSpc>
                <a:spcPct val="90000"/>
              </a:lnSpc>
            </a:pPr>
            <a:br>
              <a:rPr lang="en-US" sz="3800" dirty="0">
                <a:solidFill>
                  <a:srgbClr val="FFFFFF"/>
                </a:solidFill>
              </a:rPr>
            </a:br>
            <a:br>
              <a:rPr lang="en-US" sz="3800" dirty="0">
                <a:solidFill>
                  <a:srgbClr val="FFFFFF"/>
                </a:solidFill>
              </a:rPr>
            </a:br>
            <a:br>
              <a:rPr lang="en-US" sz="3800" dirty="0">
                <a:solidFill>
                  <a:srgbClr val="FFFFFF"/>
                </a:solidFill>
              </a:rPr>
            </a:br>
            <a:br>
              <a:rPr lang="en-US" sz="3800" dirty="0">
                <a:solidFill>
                  <a:srgbClr val="FFFFFF"/>
                </a:solidFill>
              </a:rPr>
            </a:br>
            <a:br>
              <a:rPr lang="en-US" sz="3800" dirty="0">
                <a:solidFill>
                  <a:srgbClr val="FFFFFF"/>
                </a:solidFill>
              </a:rPr>
            </a:br>
            <a:br>
              <a:rPr lang="en-US" sz="3800" dirty="0">
                <a:solidFill>
                  <a:srgbClr val="FFFFFF"/>
                </a:solidFill>
              </a:rPr>
            </a:br>
            <a:r>
              <a:rPr lang="en-US" sz="38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Estate Planning for </a:t>
            </a:r>
            <a:br>
              <a:rPr lang="en-US" sz="38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38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Unmarried Couples</a:t>
            </a:r>
            <a:br>
              <a:rPr lang="en-US" sz="38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38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&amp; Partners </a:t>
            </a:r>
            <a:br>
              <a:rPr lang="en-US" sz="38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38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br>
              <a:rPr lang="en-US" sz="38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38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New York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F4D42-8299-D041-3EF2-6304BBC73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12865" y="1447800"/>
            <a:ext cx="3045747" cy="407669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Presented by </a:t>
            </a:r>
          </a:p>
          <a:p>
            <a:r>
              <a:rPr lang="en-US" dirty="0">
                <a:solidFill>
                  <a:srgbClr val="FFFFFF"/>
                </a:solidFill>
              </a:rPr>
              <a:t>Veronica Mcilraith of Mcilraith &amp; Associates</a:t>
            </a:r>
          </a:p>
          <a:p>
            <a:r>
              <a:rPr lang="en-US" dirty="0">
                <a:solidFill>
                  <a:srgbClr val="FFFFFF"/>
                </a:solidFill>
              </a:rPr>
              <a:t>www.willswestchester.com 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8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62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wo people sitting on couch">
            <a:extLst>
              <a:ext uri="{FF2B5EF4-FFF2-40B4-BE49-F238E27FC236}">
                <a16:creationId xmlns:a16="http://schemas.microsoft.com/office/drawing/2014/main" id="{8CFA752E-9530-15D5-CFBA-059BA8F94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r="21913" b="-2"/>
          <a:stretch/>
        </p:blipFill>
        <p:spPr>
          <a:xfrm>
            <a:off x="6420752" y="-1"/>
            <a:ext cx="577124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281859-D809-B900-3EA8-A4F71966F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5195889" cy="13167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WHY IS Estate planning particularly important for unmarried couples in New York?</a:t>
            </a: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C41C0-1AC6-5F73-FEDA-D49CD7F15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231136"/>
            <a:ext cx="5195889" cy="3931920"/>
          </a:xfrm>
        </p:spPr>
        <p:txBody>
          <a:bodyPr>
            <a:normAutofit/>
          </a:bodyPr>
          <a:lstStyle/>
          <a:p>
            <a:r>
              <a:rPr lang="en-US" dirty="0"/>
              <a:t>Common law marriage is not recognized in NY </a:t>
            </a:r>
          </a:p>
          <a:p>
            <a:r>
              <a:rPr lang="en-US" altLang="en-US" dirty="0"/>
              <a:t>NO 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</a:rPr>
              <a:t>Decision-Making Authority </a:t>
            </a:r>
          </a:p>
          <a:p>
            <a:r>
              <a:rPr lang="en-US" dirty="0"/>
              <a:t>Probate process</a:t>
            </a:r>
          </a:p>
          <a:p>
            <a:r>
              <a:rPr lang="en-US" dirty="0"/>
              <a:t>Ensure your wishes are honored</a:t>
            </a:r>
          </a:p>
          <a:p>
            <a:r>
              <a:rPr lang="en-US" dirty="0"/>
              <a:t>Protecting your partner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B951FD-94F7-E138-3EC2-A66A551D9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590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ld women in retirement home">
            <a:extLst>
              <a:ext uri="{FF2B5EF4-FFF2-40B4-BE49-F238E27FC236}">
                <a16:creationId xmlns:a16="http://schemas.microsoft.com/office/drawing/2014/main" id="{A7EDD25A-0762-58F1-51C8-FD692A211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2" r="38018" b="-1"/>
          <a:stretch/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29B1B1-FE25-5493-4DA0-7D33A0026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6968" y="914400"/>
            <a:ext cx="6627924" cy="1307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400" spc="30"/>
              <a:t>Special legal considerations for seniors living together?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71A706-0070-8D9A-6F71-9F1F05C2B9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6968" y="2221992"/>
            <a:ext cx="6627924" cy="3739896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r>
              <a:rPr lang="en-US" dirty="0"/>
              <a:t>Important considerations: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dirty="0"/>
              <a:t>Cohabitation agreements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dirty="0"/>
              <a:t>Retitling property- advantages and disadvantages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dirty="0"/>
              <a:t>Put wishes in writing 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defTabSz="91440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064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D24A8-B9C5-0D49-31BB-85EC0C151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2" r="2" b="8457"/>
          <a:stretch/>
        </p:blipFill>
        <p:spPr>
          <a:xfrm>
            <a:off x="4981575" y="735286"/>
            <a:ext cx="6495042" cy="54196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724E1B-95AE-1714-38B2-55B92CBA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99763" cy="1473200"/>
          </a:xfrm>
        </p:spPr>
        <p:txBody>
          <a:bodyPr>
            <a:normAutofit/>
          </a:bodyPr>
          <a:lstStyle/>
          <a:p>
            <a:r>
              <a:rPr lang="en-US" sz="3300" dirty="0"/>
              <a:t>Why do you need an estate plan?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DFCFE-1E7A-4B52-87BD-A802EC176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387600"/>
            <a:ext cx="3799763" cy="3767328"/>
          </a:xfrm>
        </p:spPr>
        <p:txBody>
          <a:bodyPr>
            <a:normAutofit lnSpcReduction="10000"/>
          </a:bodyPr>
          <a:lstStyle/>
          <a:p>
            <a:pPr marL="138047" indent="-138047" defTabSz="368129">
              <a:spcAft>
                <a:spcPts val="322"/>
              </a:spcAft>
              <a:buFont typeface="Arial" panose="020B0604020202020204" pitchFamily="34" charset="0"/>
              <a:buChar char="•"/>
            </a:pPr>
            <a:r>
              <a:rPr lang="en-US" dirty="0"/>
              <a:t>If you don’t decide now a judge and the law will decide for you</a:t>
            </a:r>
            <a:endParaRPr lang="en-US" kern="1200" dirty="0">
              <a:latin typeface="+mn-lt"/>
              <a:ea typeface="+mn-ea"/>
              <a:cs typeface="+mn-cs"/>
            </a:endParaRPr>
          </a:p>
          <a:p>
            <a:pPr marL="138047" indent="-138047" defTabSz="368129">
              <a:spcAft>
                <a:spcPts val="322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Protect assets </a:t>
            </a:r>
          </a:p>
          <a:p>
            <a:pPr marL="138047" indent="-138047" defTabSz="368129">
              <a:spcAft>
                <a:spcPts val="322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Lessen conflict </a:t>
            </a:r>
          </a:p>
          <a:p>
            <a:pPr marL="138047" indent="-138047" defTabSz="368129">
              <a:spcAft>
                <a:spcPts val="322"/>
              </a:spcAft>
              <a:buFont typeface="Arial" panose="020B0604020202020204" pitchFamily="34" charset="0"/>
              <a:buChar char="•"/>
            </a:pPr>
            <a:r>
              <a:rPr lang="en-US" i="1" kern="1200" dirty="0">
                <a:latin typeface="+mn-lt"/>
                <a:ea typeface="+mn-ea"/>
                <a:cs typeface="+mn-cs"/>
              </a:rPr>
              <a:t>You</a:t>
            </a:r>
            <a:r>
              <a:rPr lang="en-US" kern="1200" dirty="0">
                <a:latin typeface="+mn-lt"/>
                <a:ea typeface="+mn-ea"/>
                <a:cs typeface="+mn-cs"/>
              </a:rPr>
              <a:t> get to say who gets what and when </a:t>
            </a:r>
          </a:p>
          <a:p>
            <a:pPr marL="138047" indent="-138047" defTabSz="368129">
              <a:spcAft>
                <a:spcPts val="322"/>
              </a:spcAft>
              <a:buFont typeface="Arial" panose="020B0604020202020204" pitchFamily="34" charset="0"/>
              <a:buChar char="•"/>
            </a:pPr>
            <a:r>
              <a:rPr lang="en-US" dirty="0"/>
              <a:t>You get to decide who takes care of you and your finances during incapacity </a:t>
            </a:r>
          </a:p>
          <a:p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133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n placed on top of a signature line">
            <a:extLst>
              <a:ext uri="{FF2B5EF4-FFF2-40B4-BE49-F238E27FC236}">
                <a16:creationId xmlns:a16="http://schemas.microsoft.com/office/drawing/2014/main" id="{A2F20A01-2FC5-1E0D-10B3-720ABCBBC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5" r="-1" b="-1"/>
          <a:stretch/>
        </p:blipFill>
        <p:spPr>
          <a:xfrm>
            <a:off x="4981575" y="735286"/>
            <a:ext cx="6495042" cy="54196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569FD-E278-2052-C40A-7F46CF966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99763" cy="1473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spc="30"/>
              <a:t>What KEY documents do you need in place?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53DAE0-7A0A-38C7-74E7-568BB90283ED}"/>
              </a:ext>
            </a:extLst>
          </p:cNvPr>
          <p:cNvSpPr txBox="1"/>
          <p:nvPr/>
        </p:nvSpPr>
        <p:spPr>
          <a:xfrm>
            <a:off x="704088" y="2387600"/>
            <a:ext cx="3799763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700" dirty="0">
              <a:effectLst/>
            </a:endParaRPr>
          </a:p>
          <a:p>
            <a:pPr marL="742950" marR="0" lvl="1" indent="-22860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700" dirty="0">
                <a:effectLst/>
              </a:rPr>
              <a:t>Wills: Purpose, creation, and importance</a:t>
            </a:r>
          </a:p>
          <a:p>
            <a:pPr marL="742950" marR="0" lvl="1" indent="-22860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700" dirty="0">
                <a:effectLst/>
              </a:rPr>
              <a:t>Trusts: Types, benefits, and how they can protect assets</a:t>
            </a:r>
          </a:p>
          <a:p>
            <a:pPr marL="742950" marR="0" lvl="1" indent="-22860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700" dirty="0">
                <a:effectLst/>
              </a:rPr>
              <a:t>Power of Attorney: Financial decision-making</a:t>
            </a:r>
          </a:p>
          <a:p>
            <a:pPr marL="742950" marR="0" lvl="1" indent="-22860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700" dirty="0">
                <a:effectLst/>
              </a:rPr>
              <a:t>Health Care Proxy and Living Will: Medical directives and end-of-life decisions</a:t>
            </a:r>
          </a:p>
          <a:p>
            <a:pPr marL="57150">
              <a:lnSpc>
                <a:spcPct val="110000"/>
              </a:lnSpc>
              <a:spcAft>
                <a:spcPts val="600"/>
              </a:spcAft>
            </a:pPr>
            <a:r>
              <a:rPr lang="en-US" sz="1700" spc="30" dirty="0"/>
              <a:t> </a:t>
            </a:r>
            <a:endParaRPr lang="en-US" sz="1700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423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enior couple embracing at beach">
            <a:extLst>
              <a:ext uri="{FF2B5EF4-FFF2-40B4-BE49-F238E27FC236}">
                <a16:creationId xmlns:a16="http://schemas.microsoft.com/office/drawing/2014/main" id="{1A0FDAEE-AA3C-BCFC-4449-8AE9821EA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0" r="9981"/>
          <a:stretch/>
        </p:blipFill>
        <p:spPr>
          <a:xfrm>
            <a:off x="6604064" y="740664"/>
            <a:ext cx="5195889" cy="5422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285C0B-90FA-0D51-CAFC-041F1EDEC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5195889" cy="1316736"/>
          </a:xfrm>
        </p:spPr>
        <p:txBody>
          <a:bodyPr>
            <a:normAutofit/>
          </a:bodyPr>
          <a:lstStyle/>
          <a:p>
            <a:r>
              <a:rPr lang="en-US" dirty="0"/>
              <a:t>More key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EA85E-E3F1-A6D1-52E7-7CDDCEEA0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231136"/>
            <a:ext cx="5195889" cy="3931920"/>
          </a:xfrm>
        </p:spPr>
        <p:txBody>
          <a:bodyPr>
            <a:normAutofit/>
          </a:bodyPr>
          <a:lstStyle/>
          <a:p>
            <a:pPr marL="457200" marR="0" lvl="1" indent="-457200" defTabSz="914400">
              <a:spcBef>
                <a:spcPts val="1000"/>
              </a:spcBef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b="1" dirty="0">
                <a:effectLst/>
              </a:rPr>
              <a:t>Beneficiary designations: Updating life insurance, retirement accounts, and other financial instruments</a:t>
            </a:r>
          </a:p>
          <a:p>
            <a:pPr marL="457200" marR="0" lvl="1" indent="-457200" defTabSz="914400">
              <a:spcBef>
                <a:spcPts val="1000"/>
              </a:spcBef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b="1" dirty="0">
                <a:effectLst/>
              </a:rPr>
              <a:t>Digital assets: Planning for online accounts and digital legacy</a:t>
            </a:r>
          </a:p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583FD9E-C5A7-96F7-951D-7D292013C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309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AFC2A381-2320-5ABA-C661-CE0F3F8017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18" r="-3" b="-3"/>
          <a:stretch/>
        </p:blipFill>
        <p:spPr>
          <a:xfrm>
            <a:off x="4981575" y="735286"/>
            <a:ext cx="6495042" cy="54196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B90750-5374-6C49-6904-D5F7D40CD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99763" cy="1473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600" spc="30"/>
              <a:t>Q&amp;A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F78CB-151F-4EBB-AB3A-543D65E37205}"/>
              </a:ext>
            </a:extLst>
          </p:cNvPr>
          <p:cNvSpPr txBox="1"/>
          <p:nvPr/>
        </p:nvSpPr>
        <p:spPr>
          <a:xfrm>
            <a:off x="704088" y="2387600"/>
            <a:ext cx="3799763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A few common questions: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Can I name more than one person as my agent?</a:t>
            </a:r>
          </a:p>
          <a:p>
            <a:pPr marL="3429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Who should I name as my agent?</a:t>
            </a:r>
          </a:p>
          <a:p>
            <a:pPr marL="3429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When should estate planning be reviewed or updated?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37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400</Words>
  <Application>Microsoft Office PowerPoint</Application>
  <PresentationFormat>Widescreen</PresentationFormat>
  <Paragraphs>56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Aharoni</vt:lpstr>
      <vt:lpstr>Aptos</vt:lpstr>
      <vt:lpstr>Arial</vt:lpstr>
      <vt:lpstr>Calisto MT</vt:lpstr>
      <vt:lpstr>Univers Condensed</vt:lpstr>
      <vt:lpstr>ChronicleVTI</vt:lpstr>
      <vt:lpstr>      Estate Planning for  Unmarried Couples &amp; Partners  in  New York</vt:lpstr>
      <vt:lpstr>WHY IS Estate planning particularly important for unmarried couples in New York?   </vt:lpstr>
      <vt:lpstr>Special legal considerations for seniors living together?</vt:lpstr>
      <vt:lpstr>Why do you need an estate plan?</vt:lpstr>
      <vt:lpstr>What KEY documents do you need in place?</vt:lpstr>
      <vt:lpstr>More key considerations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Veronica Mcilraith</dc:creator>
  <cp:lastModifiedBy>Veronica Mcilraith</cp:lastModifiedBy>
  <cp:revision>2</cp:revision>
  <dcterms:created xsi:type="dcterms:W3CDTF">2024-07-31T17:49:39Z</dcterms:created>
  <dcterms:modified xsi:type="dcterms:W3CDTF">2024-08-13T18:45:47Z</dcterms:modified>
</cp:coreProperties>
</file>